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68" r:id="rId5"/>
    <p:sldId id="259" r:id="rId6"/>
    <p:sldId id="278" r:id="rId7"/>
    <p:sldId id="279" r:id="rId8"/>
    <p:sldId id="260" r:id="rId9"/>
    <p:sldId id="281" r:id="rId10"/>
    <p:sldId id="261" r:id="rId11"/>
    <p:sldId id="277" r:id="rId12"/>
    <p:sldId id="264" r:id="rId13"/>
    <p:sldId id="271" r:id="rId14"/>
    <p:sldId id="272" r:id="rId15"/>
    <p:sldId id="275" r:id="rId16"/>
    <p:sldId id="273" r:id="rId17"/>
    <p:sldId id="274" r:id="rId18"/>
    <p:sldId id="262" r:id="rId19"/>
    <p:sldId id="269" r:id="rId20"/>
    <p:sldId id="270" r:id="rId21"/>
    <p:sldId id="263" r:id="rId22"/>
    <p:sldId id="266" r:id="rId23"/>
    <p:sldId id="280" r:id="rId24"/>
    <p:sldId id="267" r:id="rId2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92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300BE-93BD-E125-F619-D6E6E74B4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A9D77-FD06-CD59-CB39-B2E48A142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31587-43CD-537F-848C-8A3739BC7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D783-5463-A1FA-82EA-C907F610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0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F5F00-3D87-EC5D-9376-B5D72F59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2EA60F-496A-31B2-B919-B8D7EF34B0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DF5DA-8533-1CC8-544E-1239D4598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47B8D-63C9-94C5-CB9E-65CC136B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687DF-09CA-81C5-471D-33BB5B3E7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592FC-BD53-2778-13B6-B4E360A44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411C3-860B-4AA2-C33F-D9AA7D1E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191CA-72C9-9131-7C46-9D2E324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6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F9E71-2530-39A3-4743-0B6132E5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69FAF-ED9E-AF14-BB87-7CCAE4E6D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C5299-B526-4112-4E1B-BD1C84D4E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A9D0-0406-E0DD-E054-1C272FD95F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60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F0DF5-F94D-F055-72BD-888EE4745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9D4A9-75CF-F4FA-B2EF-E0CABDCA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086C-38D0-98FF-2F50-773EF39C1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96FB0-D94F-842F-3297-353B4BFE36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955BC-0B9C-8A0D-472A-7EB5E73E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28100-BEF8-69ED-C874-29BD0E244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A5990-1F10-58A4-E7BD-3890B3A49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C383B-A2EA-CBE9-3898-F843B3421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844B8-CFE8-B696-959B-E60EB7641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154B6-6F7C-26FE-379F-60FA580F4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03B3-4105-D23E-ADC4-0D98CDDE0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2EF9-EFC2-B498-7469-E2BAC7A661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5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7CFCF-3BC9-C1C1-CC5C-A236FE870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4C2C7F-7FF2-3672-356B-10975D447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E1059-C681-50D3-7C14-8BDC349E0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8C06B-4523-6AAC-D62B-FA36072E4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58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9FB42-2C74-12D6-8E4B-D5A12084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2366D-228F-25DF-029E-AC77A0650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D25A6-5192-08F8-D031-5B34059A0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B8F54-5E68-1921-8ACA-141D4EA28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44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9FB42-2C74-12D6-8E4B-D5A12084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2366D-228F-25DF-029E-AC77A0650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D25A6-5192-08F8-D031-5B34059A0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B8F54-5E68-1921-8ACA-141D4EA28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9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878B6-8574-A168-A4AE-0E388FC4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F7B02-BDE8-BA6B-00B4-9C7B70E31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1BBF0-AE4F-3DDC-16DF-00756909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B3594-CF47-7D6C-1361-4749DE2F0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6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19A6-5F54-90AF-C6FA-2F484F82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C19E0-A3CA-303E-DB15-7C4D58A1E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82721-F907-40E0-6182-3D4E33D9E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B5FF7-2EDB-E7A8-1E98-5DFE1C4812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15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7097-1053-6997-0BFC-D8BD101C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B7361-A425-6F27-7FA2-9F8D31F77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80B57-D79D-5C95-647B-4205BA2E5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BEF71-2E9F-D5D6-8D13-CE07C4258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7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752F7-7428-2AF9-4138-86DA16374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AF234-E784-22E9-1646-6E50F42F0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88D252-C3D0-4CC6-1061-79FE485F6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7A046-8A29-333E-9AC8-5C61207E14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04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r>
              <a:rPr lang="en-IN" dirty="0"/>
              <a:t>                                 </a:t>
            </a:r>
          </a:p>
        </p:txBody>
      </p:sp>
      <p:sp>
        <p:nvSpPr>
          <p:cNvPr id="5" name="Text 1"/>
          <p:cNvSpPr/>
          <p:nvPr/>
        </p:nvSpPr>
        <p:spPr>
          <a:xfrm>
            <a:off x="924850" y="584916"/>
            <a:ext cx="12465706" cy="1900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2024 PM  Election Prediction            Analysis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5935577" y="248828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Election prediction analysis is crucial for understanding and foreseeing political trends.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24850" y="361452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involves examining various factors like voter demographics, historical data, and regional dynamics.</a:t>
            </a:r>
            <a:endParaRPr lang="en-US" sz="3200" dirty="0"/>
          </a:p>
        </p:txBody>
      </p:sp>
      <p:sp>
        <p:nvSpPr>
          <p:cNvPr id="8" name="Shape 4"/>
          <p:cNvSpPr/>
          <p:nvPr/>
        </p:nvSpPr>
        <p:spPr>
          <a:xfrm>
            <a:off x="833199" y="673072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6738342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4377" y="6633507"/>
            <a:ext cx="3669287" cy="549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Felix Titling" panose="04060505060202020A04" pitchFamily="82" charset="0"/>
                <a:ea typeface="Heebo" pitchFamily="34" charset="-122"/>
                <a:cs typeface="Heebo" pitchFamily="34" charset="-120"/>
              </a:rPr>
              <a:t>by  Arvinkritik </a:t>
            </a:r>
            <a:endParaRPr lang="en-US" sz="3200" dirty="0">
              <a:latin typeface="Felix Titling" panose="04060505060202020A04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52524" y="523374"/>
            <a:ext cx="89489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Seat Distribution For OTHERS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9DD11-AAF0-694E-A752-2EA7C1D6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63214"/>
            <a:ext cx="10540258" cy="62430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40D4-11C1-F00E-BB60-EBBF4781A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3B73003-96D6-18A9-3CC4-5CF5A498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BFE0399-22D5-031D-DD91-099DD209CF5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688C6D0-E2A3-0421-1B79-6F487DF0DBDC}"/>
              </a:ext>
            </a:extLst>
          </p:cNvPr>
          <p:cNvSpPr/>
          <p:nvPr/>
        </p:nvSpPr>
        <p:spPr>
          <a:xfrm>
            <a:off x="272715" y="144379"/>
            <a:ext cx="13972673" cy="1106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Analysis didn’t Include North-East &amp; Union-Territories which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contributes  32 Seats. . Because </a:t>
            </a:r>
            <a:r>
              <a:rPr lang="en-US" sz="28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the’re</a:t>
            </a: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Dependencies r Different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C5A18-7C53-2839-889E-A3EACE7EC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621" y="1251284"/>
            <a:ext cx="1152685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567382" y="444341"/>
            <a:ext cx="79537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Seats which contributes for INDIA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02330"/>
            <a:ext cx="10554414" cy="2563654"/>
          </a:xfrm>
          <a:prstGeom prst="roundRect">
            <a:avLst>
              <a:gd name="adj" fmla="val 3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180FB-6783-589A-AE60-73F48353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506" y="1625275"/>
            <a:ext cx="10306901" cy="61599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82F8-82A3-EA98-F02B-5E1348A5E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04FB043-B7D9-E4AD-7138-85CB0EC4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11DE2E09-4D40-7121-B342-415F2346176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5E6776C-1782-E81C-A732-A288655B4E75}"/>
              </a:ext>
            </a:extLst>
          </p:cNvPr>
          <p:cNvSpPr/>
          <p:nvPr/>
        </p:nvSpPr>
        <p:spPr>
          <a:xfrm>
            <a:off x="1329489" y="444341"/>
            <a:ext cx="11262918" cy="851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States which contributes more for NDA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AA7CD2F-991F-F593-27FD-FC899F6F0F83}"/>
              </a:ext>
            </a:extLst>
          </p:cNvPr>
          <p:cNvSpPr/>
          <p:nvPr/>
        </p:nvSpPr>
        <p:spPr>
          <a:xfrm>
            <a:off x="2037993" y="3402330"/>
            <a:ext cx="10554414" cy="2563654"/>
          </a:xfrm>
          <a:prstGeom prst="roundRect">
            <a:avLst>
              <a:gd name="adj" fmla="val 3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C7B52-944B-DAE7-0ED3-9771B8ECE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382" y="1566133"/>
            <a:ext cx="9137276" cy="62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3B272-CCD5-D769-F7E7-BB11627CD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AF37F30-4B9B-DB75-1363-3C3EEA7E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B160FFF3-7F0E-F750-359F-212E92FF394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A3640A8-F546-AAE8-9C5B-2E09EDF5CD3C}"/>
              </a:ext>
            </a:extLst>
          </p:cNvPr>
          <p:cNvSpPr/>
          <p:nvPr/>
        </p:nvSpPr>
        <p:spPr>
          <a:xfrm>
            <a:off x="2567382" y="444341"/>
            <a:ext cx="9053118" cy="752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Best performed states by INDIA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49E1B1C-0B86-3877-AA31-C51303366599}"/>
              </a:ext>
            </a:extLst>
          </p:cNvPr>
          <p:cNvSpPr/>
          <p:nvPr/>
        </p:nvSpPr>
        <p:spPr>
          <a:xfrm>
            <a:off x="2037993" y="3402330"/>
            <a:ext cx="10554414" cy="2563654"/>
          </a:xfrm>
          <a:prstGeom prst="roundRect">
            <a:avLst>
              <a:gd name="adj" fmla="val 3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4956C-B08B-9461-E708-D5E68BBA8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575435"/>
            <a:ext cx="10554415" cy="62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8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809-9D95-63A8-23A6-64CEEB53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87439EC-50FA-C331-70EF-7B2BF14F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D10F4E5-C9F5-E63B-738D-2755E2D9144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C6D6C0-D422-BD3D-798C-D74ECF13DDE8}"/>
              </a:ext>
            </a:extLst>
          </p:cNvPr>
          <p:cNvSpPr/>
          <p:nvPr/>
        </p:nvSpPr>
        <p:spPr>
          <a:xfrm>
            <a:off x="2567382" y="444341"/>
            <a:ext cx="79537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Worst performed states by INDIA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3D98BD6-26CC-F012-88A8-73492D05F3F7}"/>
              </a:ext>
            </a:extLst>
          </p:cNvPr>
          <p:cNvSpPr/>
          <p:nvPr/>
        </p:nvSpPr>
        <p:spPr>
          <a:xfrm>
            <a:off x="2037993" y="3402330"/>
            <a:ext cx="10554414" cy="2563654"/>
          </a:xfrm>
          <a:prstGeom prst="roundRect">
            <a:avLst>
              <a:gd name="adj" fmla="val 3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D25F2-067D-3443-4AA2-3FA91AF67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099" y="1895256"/>
            <a:ext cx="9578235" cy="573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2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F6CDB-0BB6-D212-046C-AE578147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B73545-59D6-4103-BA56-0516E05A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6923774-E299-C96B-9FD9-04C72BBDEEA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88C1F3A-3099-A38A-490D-8606EFC3E734}"/>
              </a:ext>
            </a:extLst>
          </p:cNvPr>
          <p:cNvSpPr/>
          <p:nvPr/>
        </p:nvSpPr>
        <p:spPr>
          <a:xfrm>
            <a:off x="2578355" y="362577"/>
            <a:ext cx="9054443" cy="790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Performed  States by NDA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D1F1AA20-BB5A-1FE9-175B-3471A82D1EAA}"/>
              </a:ext>
            </a:extLst>
          </p:cNvPr>
          <p:cNvSpPr/>
          <p:nvPr/>
        </p:nvSpPr>
        <p:spPr>
          <a:xfrm>
            <a:off x="2037993" y="3402330"/>
            <a:ext cx="10554414" cy="2563654"/>
          </a:xfrm>
          <a:prstGeom prst="roundRect">
            <a:avLst>
              <a:gd name="adj" fmla="val 3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2BDFD-5039-C033-4FBA-1B50A9DFD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748" y="1456610"/>
            <a:ext cx="10973659" cy="64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B7B3-45C8-32CB-598A-77EDF92E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8EC678-30BC-5540-0C34-A74C6DAC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D26B8F49-D86E-3CDF-BFC6-7CDEDF176FB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600D017-6A31-9DA0-661F-01E1C7810385}"/>
              </a:ext>
            </a:extLst>
          </p:cNvPr>
          <p:cNvSpPr/>
          <p:nvPr/>
        </p:nvSpPr>
        <p:spPr>
          <a:xfrm>
            <a:off x="2037993" y="336481"/>
            <a:ext cx="96449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Worst  Performed  States  by NDA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ACF36C2B-EFF0-311B-6511-E7FEFD60CB17}"/>
              </a:ext>
            </a:extLst>
          </p:cNvPr>
          <p:cNvSpPr/>
          <p:nvPr/>
        </p:nvSpPr>
        <p:spPr>
          <a:xfrm>
            <a:off x="2037993" y="3402330"/>
            <a:ext cx="10554414" cy="2563654"/>
          </a:xfrm>
          <a:prstGeom prst="roundRect">
            <a:avLst>
              <a:gd name="adj" fmla="val 3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5653A-A21D-8CAD-1B38-7263EB8C8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641740"/>
            <a:ext cx="10554414" cy="59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8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8421" y="344611"/>
            <a:ext cx="80481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Importance of Shift &amp; Buffers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43" y="1751372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1904436"/>
            <a:ext cx="36395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Voter Shift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4011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Examining changes in voting patterns and their underlying reasons.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43" y="3739813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67258" y="3773623"/>
            <a:ext cx="23229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Buffer Strategies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5085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Analyzing strategies to mitigate the impact of unexpected voting shifts.</a:t>
            </a:r>
            <a:endParaRPr lang="en-US" sz="17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513E45EB-38EF-9E39-B8E8-DF0FEE950A14}"/>
              </a:ext>
            </a:extLst>
          </p:cNvPr>
          <p:cNvSpPr/>
          <p:nvPr/>
        </p:nvSpPr>
        <p:spPr>
          <a:xfrm>
            <a:off x="359849" y="5926800"/>
            <a:ext cx="10196352" cy="1623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North East and Union Territories exhibit unique political Dynamics , earning them the moniker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“SHIFT &amp; BUFFERS”.   They possess the ability to sway votes towards a particular party or serve a s a 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stabilizing force for a party’s electoral  prospects. Additionally the influence of other factors cannot be 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in shaping electoral outcomes.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E7B18-A415-C6BE-F959-790E0B23A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0CF2427-E1E1-4F0C-2A3B-724AA24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AC7B601-D62F-F442-17C4-5079947972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5F7D9B5-06D1-26B0-BFBD-01D094A800FD}"/>
              </a:ext>
            </a:extLst>
          </p:cNvPr>
          <p:cNvSpPr/>
          <p:nvPr/>
        </p:nvSpPr>
        <p:spPr>
          <a:xfrm>
            <a:off x="561474" y="500003"/>
            <a:ext cx="13828295" cy="735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&amp; Weak  Areas Of  UPA + Alliance  by  Regions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E4FCD-60F9-603D-E312-D119F921E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167" y="1568455"/>
            <a:ext cx="11908907" cy="602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3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49436" y="432077"/>
            <a:ext cx="8411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 - Voter Analysis - By India Today</a:t>
            </a:r>
            <a:endParaRPr lang="en-US" sz="4374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346D74-C484-7748-EEAC-6B1114D3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717" y="2161902"/>
            <a:ext cx="10165203" cy="47201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779C5-75CE-4028-25F4-CD8ED3C0F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5BE2B4-8E17-6806-2E82-5AE7F9AC1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256EDBB-7872-B000-7F45-690A5B94E33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0616AE0-4B6A-EAD0-7ECD-8D92FA715F60}"/>
              </a:ext>
            </a:extLst>
          </p:cNvPr>
          <p:cNvSpPr/>
          <p:nvPr/>
        </p:nvSpPr>
        <p:spPr>
          <a:xfrm>
            <a:off x="1660358" y="363645"/>
            <a:ext cx="11309684" cy="735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&amp; Weak  Areas Of  NDA  by  Regions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75C2C-995A-DEBA-97FA-A12A1145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88" y="1440581"/>
            <a:ext cx="13505997" cy="58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92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766583" y="271452"/>
            <a:ext cx="96115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Results Says in </a:t>
            </a:r>
            <a:r>
              <a:rPr lang="en-US" sz="4374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TamilNadu</a:t>
            </a: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?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5160F-B5B7-99A6-E274-5B9E1388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1270625"/>
            <a:ext cx="12058650" cy="67829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077A2-3E02-5EC4-BA16-42032609F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A40EDB9-52E2-C071-2F79-0FA458512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19B2971-42E2-3118-4E33-DFE27AE416F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ACAF56F1-43F0-F774-002E-A94C963CD41C}"/>
              </a:ext>
            </a:extLst>
          </p:cNvPr>
          <p:cNvSpPr/>
          <p:nvPr/>
        </p:nvSpPr>
        <p:spPr>
          <a:xfrm>
            <a:off x="3313341" y="248021"/>
            <a:ext cx="74509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About Tamil Nadu?</a:t>
            </a:r>
            <a:endParaRPr lang="en-US" sz="4374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7BD67D20-BAB6-FC5D-2001-DA7957D3284A}"/>
              </a:ext>
            </a:extLst>
          </p:cNvPr>
          <p:cNvSpPr/>
          <p:nvPr/>
        </p:nvSpPr>
        <p:spPr>
          <a:xfrm>
            <a:off x="2599466" y="942394"/>
            <a:ext cx="86300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</a:rPr>
              <a:t>Model Predicts , Its DMK to get full sweep of 40 </a:t>
            </a:r>
            <a:endParaRPr lang="en-US" sz="28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7FEA23E2-94D0-3012-AAFE-48C91E860340}"/>
              </a:ext>
            </a:extLst>
          </p:cNvPr>
          <p:cNvSpPr/>
          <p:nvPr/>
        </p:nvSpPr>
        <p:spPr>
          <a:xfrm>
            <a:off x="3800118" y="7186985"/>
            <a:ext cx="64773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</a:rPr>
              <a:t>It shows   Vote Count in CRORES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A9953-B160-0328-74E8-F913526D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078" y="1933843"/>
            <a:ext cx="4990784" cy="495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077A2-3E02-5EC4-BA16-42032609F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A40EDB9-52E2-C071-2F79-0FA458512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19B2971-42E2-3118-4E33-DFE27AE416F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ACAF56F1-43F0-F774-002E-A94C963CD41C}"/>
              </a:ext>
            </a:extLst>
          </p:cNvPr>
          <p:cNvSpPr/>
          <p:nvPr/>
        </p:nvSpPr>
        <p:spPr>
          <a:xfrm>
            <a:off x="1636941" y="343107"/>
            <a:ext cx="74509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About Tamil Nadu’s  Voter’s Share?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30BFFE-935A-95E1-EE2A-546B14D42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2" y="1513667"/>
            <a:ext cx="6163535" cy="6239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5A1378-55A8-E5FA-5991-6B95C4EFC1E0}"/>
              </a:ext>
            </a:extLst>
          </p:cNvPr>
          <p:cNvSpPr txBox="1"/>
          <p:nvPr/>
        </p:nvSpPr>
        <p:spPr>
          <a:xfrm>
            <a:off x="6972299" y="2063913"/>
            <a:ext cx="72537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This 26%  Votes are not even NOTA votes ,</a:t>
            </a:r>
          </a:p>
          <a:p>
            <a:r>
              <a:rPr lang="en-IN" sz="3200" dirty="0">
                <a:solidFill>
                  <a:schemeClr val="bg2"/>
                </a:solidFill>
              </a:rPr>
              <a:t> who didn’t vote for  any side , </a:t>
            </a:r>
            <a:br>
              <a:rPr lang="en-IN" sz="3200" dirty="0">
                <a:solidFill>
                  <a:schemeClr val="bg2"/>
                </a:solidFill>
              </a:rPr>
            </a:br>
            <a:br>
              <a:rPr lang="en-IN" sz="3200" dirty="0">
                <a:solidFill>
                  <a:schemeClr val="bg2"/>
                </a:solidFill>
              </a:rPr>
            </a:br>
            <a:r>
              <a:rPr lang="en-IN" sz="3200" dirty="0">
                <a:solidFill>
                  <a:schemeClr val="bg2"/>
                </a:solidFill>
              </a:rPr>
              <a:t>Based on  Last Election , Model predicts the  percentage of  Non-Voters in </a:t>
            </a:r>
            <a:r>
              <a:rPr lang="en-IN" sz="3200" dirty="0" err="1">
                <a:solidFill>
                  <a:schemeClr val="bg2"/>
                </a:solidFill>
              </a:rPr>
              <a:t>TamilNadu</a:t>
            </a:r>
            <a:r>
              <a:rPr lang="en-IN" sz="32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8993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723D8-366A-AF6F-BABD-8725390C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2B12E3-C8BC-6F1F-7643-7BC4F02D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FF9BA45-A12B-8E14-9241-AF5B0A6CE34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58E3B-4679-7A11-F723-3A421FEB77AF}"/>
              </a:ext>
            </a:extLst>
          </p:cNvPr>
          <p:cNvSpPr txBox="1"/>
          <p:nvPr/>
        </p:nvSpPr>
        <p:spPr>
          <a:xfrm>
            <a:off x="3705726" y="3064042"/>
            <a:ext cx="3998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>
                <a:solidFill>
                  <a:schemeClr val="bg2"/>
                </a:solidFill>
                <a:latin typeface="Bauhaus 93" panose="04030905020B02020C02" pitchFamily="82" charset="0"/>
              </a:rPr>
              <a:t>THANK   U</a:t>
            </a:r>
            <a:r>
              <a:rPr lang="en-IN" dirty="0"/>
              <a:t> u</a:t>
            </a:r>
          </a:p>
        </p:txBody>
      </p:sp>
    </p:spTree>
    <p:extLst>
      <p:ext uri="{BB962C8B-B14F-4D97-AF65-F5344CB8AC3E}">
        <p14:creationId xmlns:p14="http://schemas.microsoft.com/office/powerpoint/2010/main" val="383772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9163" y="312978"/>
            <a:ext cx="10282990" cy="1010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Analysis - Before Ram - </a:t>
            </a:r>
            <a:r>
              <a:rPr lang="en-US" sz="4374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Mandhir</a:t>
            </a:r>
            <a:endParaRPr lang="en-US" sz="4374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4559D3-A14A-43EC-C931-AE2E1F37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706" y="1739113"/>
            <a:ext cx="11986988" cy="21308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0A22F2-59D2-BF91-E4CA-2B27CC8742DA}"/>
              </a:ext>
            </a:extLst>
          </p:cNvPr>
          <p:cNvSpPr txBox="1"/>
          <p:nvPr/>
        </p:nvSpPr>
        <p:spPr>
          <a:xfrm>
            <a:off x="2155896" y="5285939"/>
            <a:ext cx="10318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2"/>
                </a:solidFill>
                <a:latin typeface="Book Antiqua" panose="02040602050305030304" pitchFamily="18" charset="0"/>
              </a:rPr>
              <a:t> So ,  the Similarity Percentage BW both Analysis are  99.8%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28F58-6BDA-FBEB-3068-9E0D4C4CB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9BCDBB3-30B6-93FF-1EAE-3E14311C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167E809-20F3-5F16-CCA8-BA9B0690087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12" name="Image 1" descr="preencoded.png">
            <a:hlinkClick r:id="rId4"/>
            <a:extLst>
              <a:ext uri="{FF2B5EF4-FFF2-40B4-BE49-F238E27FC236}">
                <a16:creationId xmlns:a16="http://schemas.microsoft.com/office/drawing/2014/main" id="{BC8C9C0B-0BB5-5DE2-FC19-12A612AAC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FB073-A087-8F50-5EF9-62DB99BE5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48" y="317505"/>
            <a:ext cx="13912855" cy="75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8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60282" y="434098"/>
            <a:ext cx="60730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Factors &amp; Sample Size</a:t>
            </a:r>
            <a:endParaRPr lang="en-US" sz="4374" dirty="0"/>
          </a:p>
        </p:txBody>
      </p:sp>
      <p:sp>
        <p:nvSpPr>
          <p:cNvPr id="14" name="Text 10"/>
          <p:cNvSpPr/>
          <p:nvPr/>
        </p:nvSpPr>
        <p:spPr>
          <a:xfrm>
            <a:off x="1165158" y="2671776"/>
            <a:ext cx="12300084" cy="20072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3200" dirty="0">
                <a:solidFill>
                  <a:srgbClr val="DCD7E5"/>
                </a:solidFill>
                <a:latin typeface="Georgia" panose="02040502050405020303" pitchFamily="18" charset="0"/>
                <a:ea typeface="Heebo" pitchFamily="34" charset="-122"/>
                <a:cs typeface="Heebo" pitchFamily="34" charset="-120"/>
              </a:rPr>
              <a:t>                                              AI   which is   Trained                      </a:t>
            </a:r>
          </a:p>
          <a:p>
            <a:pPr marL="0" indent="0">
              <a:buNone/>
            </a:pPr>
            <a:br>
              <a:rPr lang="en-US" sz="3200" dirty="0">
                <a:solidFill>
                  <a:srgbClr val="DCD7E5"/>
                </a:solidFill>
                <a:latin typeface="Georgia" panose="02040502050405020303" pitchFamily="18" charset="0"/>
                <a:ea typeface="Heebo" pitchFamily="34" charset="-122"/>
                <a:cs typeface="Heebo" pitchFamily="34" charset="-120"/>
              </a:rPr>
            </a:br>
            <a:r>
              <a:rPr lang="en-US" sz="3200" dirty="0">
                <a:solidFill>
                  <a:srgbClr val="DCD7E5"/>
                </a:solidFill>
                <a:latin typeface="Georgia" panose="02040502050405020303" pitchFamily="18" charset="0"/>
                <a:ea typeface="Heebo" pitchFamily="34" charset="-122"/>
                <a:cs typeface="Heebo" pitchFamily="34" charset="-120"/>
              </a:rPr>
              <a:t> Based on Public  Survey and  Current Situations , Internet polls 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DCD7E5"/>
                </a:solidFill>
                <a:latin typeface="Georgia" panose="02040502050405020303" pitchFamily="18" charset="0"/>
                <a:ea typeface="Heebo" pitchFamily="34" charset="-122"/>
                <a:cs typeface="Heebo" pitchFamily="34" charset="-120"/>
              </a:rPr>
              <a:t>Magazine </a:t>
            </a:r>
            <a:r>
              <a:rPr lang="en-US" sz="3200" dirty="0" err="1">
                <a:solidFill>
                  <a:srgbClr val="DCD7E5"/>
                </a:solidFill>
                <a:latin typeface="Georgia" panose="02040502050405020303" pitchFamily="18" charset="0"/>
                <a:ea typeface="Heebo" pitchFamily="34" charset="-122"/>
                <a:cs typeface="Heebo" pitchFamily="34" charset="-120"/>
              </a:rPr>
              <a:t>Critizisms</a:t>
            </a:r>
            <a:r>
              <a:rPr lang="en-US" sz="3200" dirty="0">
                <a:solidFill>
                  <a:srgbClr val="DCD7E5"/>
                </a:solidFill>
                <a:latin typeface="Georgia" panose="02040502050405020303" pitchFamily="18" charset="0"/>
                <a:ea typeface="Heebo" pitchFamily="34" charset="-122"/>
                <a:cs typeface="Heebo" pitchFamily="34" charset="-120"/>
              </a:rPr>
              <a:t>  that is happening in India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78FC-9B06-4619-435F-5BAF5144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BFE9CE-9857-1551-1B3A-072F6C19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7693597-02D8-A2C1-551E-8F00AA6D946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2173167-248F-881C-FE34-1C79F4B7BDFC}"/>
              </a:ext>
            </a:extLst>
          </p:cNvPr>
          <p:cNvSpPr/>
          <p:nvPr/>
        </p:nvSpPr>
        <p:spPr>
          <a:xfrm>
            <a:off x="6031833" y="434098"/>
            <a:ext cx="18715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Codes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363AB-3311-BED0-CAF7-F479A120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78" y="2310062"/>
            <a:ext cx="6416844" cy="360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B5F35-3626-49B1-1093-16A2D650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279601"/>
            <a:ext cx="6908813" cy="3639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936314-3D56-96F7-F003-0A02895AC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4" y="2310062"/>
            <a:ext cx="6416844" cy="360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7C504-3895-0268-3D35-D16C971A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CA58229-6D0C-2493-3E02-B7F073386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9325C3C-AC5B-7DCD-1022-94B62403BA4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5370EEB-3BA2-F6AF-1E65-A19D4939E90E}"/>
              </a:ext>
            </a:extLst>
          </p:cNvPr>
          <p:cNvSpPr/>
          <p:nvPr/>
        </p:nvSpPr>
        <p:spPr>
          <a:xfrm>
            <a:off x="6031833" y="434098"/>
            <a:ext cx="18715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Codes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5E0E8-EB95-9035-A8A1-D2B3432E7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6" y="1371600"/>
            <a:ext cx="5860716" cy="3296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BB5D23-AB98-561A-BE8F-BB6187AB0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63" y="1217199"/>
            <a:ext cx="6017571" cy="3384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AB1FC-88FB-3A63-E140-A4AFA8225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165" y="4756484"/>
            <a:ext cx="6017572" cy="338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4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3346" y="368968"/>
            <a:ext cx="1347536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2024 Final Result Prediction &amp; Analysis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02136-3159-33E1-559A-489FFBA98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691" y="1823191"/>
            <a:ext cx="7840368" cy="6023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3346" y="368968"/>
            <a:ext cx="1347536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2024 Final Result Prediction &amp; Analysis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93415-8F5A-3AE7-98BA-EC4A0488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664" y="1435173"/>
            <a:ext cx="8136731" cy="63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6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367</Words>
  <Application>Microsoft Office PowerPoint</Application>
  <PresentationFormat>Custom</PresentationFormat>
  <Paragraphs>68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Bauhaus 93</vt:lpstr>
      <vt:lpstr>Book Antiqua</vt:lpstr>
      <vt:lpstr>Felix Titling</vt:lpstr>
      <vt:lpstr>Georgia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Arvinkritik S.R</cp:lastModifiedBy>
  <cp:revision>21</cp:revision>
  <dcterms:created xsi:type="dcterms:W3CDTF">2024-02-20T09:50:03Z</dcterms:created>
  <dcterms:modified xsi:type="dcterms:W3CDTF">2024-06-02T19:27:16Z</dcterms:modified>
</cp:coreProperties>
</file>